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xls" ContentType="application/vnd.ms-exce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8" r:id="rId2"/>
    <p:sldId id="319" r:id="rId3"/>
    <p:sldId id="320" r:id="rId4"/>
    <p:sldId id="32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2657A-D0BE-4994-B849-F509CCF0D251}" type="datetimeFigureOut">
              <a:rPr lang="en-GB" smtClean="0"/>
              <a:pPr/>
              <a:t>15/11/2014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22AB-5AB8-401E-9EC3-AC52E69C47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263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D6707-5154-4791-9718-AAD12596A787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BAD9-D258-40E1-A91B-94F730A23880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C0F5-EAD0-4F6F-B2E5-94A34254BC1F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D9DF2-E0F7-4216-9F11-A43C402B86BC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FE7B6-8CAB-4069-BD29-22D8D253B481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1115-E859-4A46-BA11-E4002DE128C8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78BEA-3FDD-47A2-9F1A-A5B464FE7563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D413-29B6-49F8-81E5-F4D8A117B939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A263-401A-4182-9B2B-E4E10FE7871F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24056-3AFF-4CBD-9D43-EC7E37649F38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41E4-6545-4C92-8D6C-94F8C3624B48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55855-2E72-44D5-ADBC-58CEF36521A5}" type="datetime1">
              <a:rPr lang="en-GB" smtClean="0"/>
              <a:pPr/>
              <a:t>15/11/2014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7D6E0-ABF8-445B-9E38-066159E8434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Excel_97-2003_Worksheet1.xls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5710237" cy="766763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CVP Relationships in Graphic Form</a:t>
            </a:r>
            <a:endParaRPr lang="en-GB" sz="36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78188" y="1295400"/>
            <a:ext cx="8839200" cy="1524000"/>
          </a:xfrm>
          <a:prstGeom prst="rect">
            <a:avLst/>
          </a:prstGeom>
          <a:noFill/>
        </p:spPr>
        <p:txBody>
          <a:bodyPr vert="horz" lIns="90488" tIns="44450" rIns="90488" bIns="4445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Viewing CVP relationships in a graph gives managers 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perspective that can be obtained in no other way. Consider the following information for </a:t>
            </a:r>
            <a:r>
              <a:rPr lang="en-US" sz="2800" dirty="0" smtClean="0"/>
              <a:t>Falcon Cycles Ltd.: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0178" name="Object 0">
            <a:hlinkClick r:id="" action="ppaction://ole?verb=0"/>
          </p:cNvPr>
          <p:cNvGraphicFramePr>
            <a:graphicFrameLocks/>
          </p:cNvGraphicFramePr>
          <p:nvPr/>
        </p:nvGraphicFramePr>
        <p:xfrm>
          <a:off x="528638" y="2743200"/>
          <a:ext cx="8374062" cy="256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03" name="Worksheet" r:id="rId4" imgW="4419472" imgH="1371533" progId="Excel.Sheet.8">
                  <p:embed/>
                </p:oleObj>
              </mc:Choice>
              <mc:Fallback>
                <p:oleObj name="Worksheet" r:id="rId4" imgW="4419472" imgH="1371533" progId="Excel.Sheet.8">
                  <p:embed/>
                  <p:pic>
                    <p:nvPicPr>
                      <p:cNvPr id="0" name="Object 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743200"/>
                        <a:ext cx="8374062" cy="256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71842" dir="2700000" algn="ctr" rotWithShape="0">
                          <a:schemeClr val="tx1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11F-2B63-4757-8967-F9F72E87DFE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1202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838200" y="1295400"/>
          <a:ext cx="7464425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27" name="Chart" r:id="rId3" imgW="4886280" imgH="2762280" progId="Excel.Chart.8">
                  <p:embed followColorScheme="full"/>
                </p:oleObj>
              </mc:Choice>
              <mc:Fallback>
                <p:oleObj name="Chart" r:id="rId3" imgW="4886280" imgH="2762280" progId="Excel.Chart.8">
                  <p:embed followColorScheme="full"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95400"/>
                        <a:ext cx="7464425" cy="502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 rot="16260000">
            <a:off x="893612" y="3344069"/>
            <a:ext cx="10255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1800" b="1" dirty="0" smtClean="0">
                <a:latin typeface="Arial" charset="0"/>
              </a:rPr>
              <a:t>Pounds</a:t>
            </a:r>
            <a:endParaRPr lang="en-US" sz="1800" b="1" dirty="0">
              <a:latin typeface="Arial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038600" y="6395986"/>
            <a:ext cx="759824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 dirty="0">
                <a:latin typeface="Arial" charset="0"/>
              </a:rPr>
              <a:t>Units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 rot="19860000">
            <a:off x="2519522" y="4734714"/>
            <a:ext cx="141397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  <a:latin typeface="Arial" charset="0"/>
              </a:rPr>
              <a:t>Loss Area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 rot="19860000">
            <a:off x="6172510" y="2541461"/>
            <a:ext cx="148290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  <a:latin typeface="Arial" charset="0"/>
              </a:rPr>
              <a:t>Profit Area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590800" y="3863923"/>
            <a:ext cx="2362200" cy="45719"/>
          </a:xfrm>
          <a:prstGeom prst="line">
            <a:avLst/>
          </a:prstGeom>
          <a:noFill/>
          <a:ln w="12700">
            <a:solidFill>
              <a:schemeClr val="tx2"/>
            </a:solidFill>
            <a:prstDash val="lg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4910793" y="4010464"/>
            <a:ext cx="45719" cy="1574902"/>
          </a:xfrm>
          <a:prstGeom prst="line">
            <a:avLst/>
          </a:prstGeom>
          <a:noFill/>
          <a:ln w="12700">
            <a:solidFill>
              <a:schemeClr val="tx2"/>
            </a:solidFill>
            <a:prstDash val="lg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4904936" y="3926056"/>
            <a:ext cx="393700" cy="2413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5334000" y="4114800"/>
            <a:ext cx="2680222" cy="459100"/>
          </a:xfrm>
          <a:prstGeom prst="rect">
            <a:avLst/>
          </a:prstGeom>
          <a:solidFill>
            <a:srgbClr val="FFFF00"/>
          </a:solidFill>
          <a:ln w="57150" cmpd="thinThick">
            <a:solidFill>
              <a:schemeClr val="tx2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 dirty="0">
                <a:solidFill>
                  <a:srgbClr val="00FF00"/>
                </a:solidFill>
                <a:latin typeface="Arial" charset="0"/>
              </a:rPr>
              <a:t>Break-even point</a:t>
            </a: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5029200" y="1600200"/>
            <a:ext cx="1846262" cy="511175"/>
          </a:xfrm>
          <a:prstGeom prst="rect">
            <a:avLst/>
          </a:prstGeom>
          <a:solidFill>
            <a:srgbClr val="F8F8F8"/>
          </a:solidFill>
          <a:ln w="57150" cmpd="thinThick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solidFill>
                  <a:srgbClr val="FC0128"/>
                </a:solidFill>
                <a:latin typeface="Arial" charset="0"/>
              </a:rPr>
              <a:t>Total Sales</a:t>
            </a: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2971800" y="2362200"/>
            <a:ext cx="2271007" cy="459100"/>
          </a:xfrm>
          <a:prstGeom prst="rect">
            <a:avLst/>
          </a:prstGeom>
          <a:solidFill>
            <a:srgbClr val="F8F8F8"/>
          </a:solidFill>
          <a:ln w="57150" cmpd="thinThick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400" dirty="0">
                <a:latin typeface="Arial" charset="0"/>
              </a:rPr>
              <a:t>Total Expenses</a:t>
            </a: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 flipH="1">
            <a:off x="4147421" y="2821300"/>
            <a:ext cx="45719" cy="13716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6019800" y="2001128"/>
            <a:ext cx="45719" cy="990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3" name="Flowchart: Connector 22"/>
          <p:cNvSpPr/>
          <p:nvPr/>
        </p:nvSpPr>
        <p:spPr>
          <a:xfrm>
            <a:off x="4836944" y="3829928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172200" y="6304621"/>
            <a:ext cx="2340385" cy="459100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  <a:latin typeface="Arial" charset="0"/>
              </a:rPr>
              <a:t>Fixed expenses</a:t>
            </a: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 flipH="1" flipV="1">
            <a:off x="6781799" y="4876800"/>
            <a:ext cx="76200" cy="1524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11F-2B63-4757-8967-F9F72E87DFE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214282" y="285728"/>
            <a:ext cx="7470775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3600" b="1" dirty="0">
                <a:solidFill>
                  <a:srgbClr val="C00000"/>
                </a:solidFill>
              </a:rPr>
              <a:t>Fundamental Structure of</a:t>
            </a:r>
            <a:br>
              <a:rPr lang="en-GB" sz="3600" b="1" dirty="0">
                <a:solidFill>
                  <a:srgbClr val="C00000"/>
                </a:solidFill>
              </a:rPr>
            </a:br>
            <a:r>
              <a:rPr lang="en-GB" sz="3600" b="1" dirty="0">
                <a:solidFill>
                  <a:srgbClr val="C00000"/>
                </a:solidFill>
              </a:rPr>
              <a:t>the Breakeven Chart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3810000" y="4114800"/>
            <a:ext cx="304800" cy="1295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364" name="Picture 7" descr="C05NF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0900" y="1989138"/>
            <a:ext cx="7439025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11F-2B63-4757-8967-F9F72E87DFE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285728"/>
            <a:ext cx="8458200" cy="132343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ts val="0"/>
              </a:spcBef>
            </a:pPr>
            <a:r>
              <a:rPr lang="en-GB" sz="4000" b="1" dirty="0">
                <a:solidFill>
                  <a:srgbClr val="C00000"/>
                </a:solidFill>
              </a:rPr>
              <a:t>Traditional Breakeven </a:t>
            </a:r>
            <a:endParaRPr lang="en-GB" sz="4000" b="1" dirty="0" smtClean="0">
              <a:solidFill>
                <a:srgbClr val="C00000"/>
              </a:solidFill>
            </a:endParaRPr>
          </a:p>
          <a:p>
            <a:pPr eaLnBrk="0" hangingPunct="0">
              <a:spcBef>
                <a:spcPts val="0"/>
              </a:spcBef>
            </a:pPr>
            <a:r>
              <a:rPr lang="en-GB" sz="4000" b="1" dirty="0" smtClean="0">
                <a:solidFill>
                  <a:srgbClr val="C00000"/>
                </a:solidFill>
              </a:rPr>
              <a:t>Chart</a:t>
            </a:r>
            <a:endParaRPr lang="en-GB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52224" name="Object 1024"/>
          <p:cNvGraphicFramePr>
            <a:graphicFrameLocks noChangeAspect="1"/>
          </p:cNvGraphicFramePr>
          <p:nvPr/>
        </p:nvGraphicFramePr>
        <p:xfrm>
          <a:off x="942975" y="1981200"/>
          <a:ext cx="7275513" cy="398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51" name="Photo Editor Photo" r:id="rId3" imgW="7276190" imgH="3982006" progId="">
                  <p:embed/>
                </p:oleObj>
              </mc:Choice>
              <mc:Fallback>
                <p:oleObj name="Photo Editor Photo" r:id="rId3" imgW="7276190" imgH="3982006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981200"/>
                        <a:ext cx="7275513" cy="398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11F-2B63-4757-8967-F9F72E87DFE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29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Office Theme</vt:lpstr>
      <vt:lpstr>Worksheet</vt:lpstr>
      <vt:lpstr>Chart</vt:lpstr>
      <vt:lpstr>Photo Editor Photo</vt:lpstr>
      <vt:lpstr>CVP Relationships in Graphic Form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ACM209 – ACCOUNTING &amp; FINANCIAL CONTROL  CORPORATE GOVERNANCE &amp; INTRODUCTION TO MANAGEMENT ACCOUNTING [Lecture 4]</dc:title>
  <dc:creator>dell</dc:creator>
  <cp:lastModifiedBy>USER</cp:lastModifiedBy>
  <cp:revision>60</cp:revision>
  <dcterms:created xsi:type="dcterms:W3CDTF">2013-02-18T09:43:33Z</dcterms:created>
  <dcterms:modified xsi:type="dcterms:W3CDTF">2014-11-15T09:07:43Z</dcterms:modified>
</cp:coreProperties>
</file>